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20"/>
  </p:notesMasterIdLst>
  <p:handoutMasterIdLst>
    <p:handoutMasterId r:id="rId21"/>
  </p:handoutMasterIdLst>
  <p:sldIdLst>
    <p:sldId id="257" r:id="rId2"/>
    <p:sldId id="259" r:id="rId3"/>
    <p:sldId id="260" r:id="rId4"/>
    <p:sldId id="267" r:id="rId5"/>
    <p:sldId id="262" r:id="rId6"/>
    <p:sldId id="263" r:id="rId7"/>
    <p:sldId id="265" r:id="rId8"/>
    <p:sldId id="266" r:id="rId9"/>
    <p:sldId id="268" r:id="rId10"/>
    <p:sldId id="269" r:id="rId11"/>
    <p:sldId id="264" r:id="rId12"/>
    <p:sldId id="270" r:id="rId13"/>
    <p:sldId id="272" r:id="rId14"/>
    <p:sldId id="273" r:id="rId15"/>
    <p:sldId id="274" r:id="rId16"/>
    <p:sldId id="275" r:id="rId17"/>
    <p:sldId id="277" r:id="rId18"/>
    <p:sldId id="27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46" autoAdjust="0"/>
  </p:normalViewPr>
  <p:slideViewPr>
    <p:cSldViewPr>
      <p:cViewPr varScale="1">
        <p:scale>
          <a:sx n="72" d="100"/>
          <a:sy n="72" d="100"/>
        </p:scale>
        <p:origin x="-1757" y="-8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7" d="100"/>
          <a:sy n="67" d="100"/>
        </p:scale>
        <p:origin x="-3110"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52FE231-4324-4D2A-AAD9-581C606F0E53}" type="datetimeFigureOut">
              <a:rPr lang="en-US" smtClean="0"/>
              <a:t>8/12/2015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35096B8-A358-4BF3-934E-388F39DDB181}" type="slidenum">
              <a:rPr lang="en-US" smtClean="0"/>
              <a:t>‹#›</a:t>
            </a:fld>
            <a:endParaRPr lang="en-US"/>
          </a:p>
        </p:txBody>
      </p:sp>
    </p:spTree>
    <p:extLst>
      <p:ext uri="{BB962C8B-B14F-4D97-AF65-F5344CB8AC3E}">
        <p14:creationId xmlns:p14="http://schemas.microsoft.com/office/powerpoint/2010/main" val="19556383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8807B0-AAA1-449C-95C6-03BE7ADD9E05}" type="datetimeFigureOut">
              <a:rPr lang="en-US" smtClean="0"/>
              <a:t>8/12/2015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92CB73-2873-4F1A-9493-B60A9D5ADACE}" type="slidenum">
              <a:rPr lang="en-US" smtClean="0"/>
              <a:t>‹#›</a:t>
            </a:fld>
            <a:endParaRPr lang="en-US"/>
          </a:p>
        </p:txBody>
      </p:sp>
    </p:spTree>
    <p:extLst>
      <p:ext uri="{BB962C8B-B14F-4D97-AF65-F5344CB8AC3E}">
        <p14:creationId xmlns:p14="http://schemas.microsoft.com/office/powerpoint/2010/main" val="392736979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akitajet.com/wiki/JHS_activities"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www.tofugu.com/2014/06/30/special-education-on-japanese-special-education/" TargetMode="External"/><Relationship Id="rId4" Type="http://schemas.openxmlformats.org/officeDocument/2006/relationships/hyperlink" Target="http://sagajetprogramme.wordpress.com/work/teaching-resources/"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akitajet.com/wiki/A_day_in_a_Japanese_junior_high_schoo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akitajet.com/wiki/Communication_problem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akitajet.com/wiki/Meeting_with_your_JTEs"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akitajet.com/wiki/In-school_project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gaijingav.blogspot.jp/2013/06/a-look-at-hi-friends-1-2.htm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akitajet.com/wiki/Communication_problem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Shape 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8" name="Shape 28"/>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 name="Slide Number Placeholder 2"/>
          <p:cNvSpPr>
            <a:spLocks noGrp="1"/>
          </p:cNvSpPr>
          <p:nvPr>
            <p:ph type="sldNum" sz="quarter" idx="11"/>
          </p:nvPr>
        </p:nvSpPr>
        <p:spPr/>
        <p:txBody>
          <a:bodyPr/>
          <a:lstStyle/>
          <a:p>
            <a:fld id="{B492CB73-2873-4F1A-9493-B60A9D5ADACE}"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Shape 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4" name="Shape 34"/>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 name="Slide Number Placeholder 2"/>
          <p:cNvSpPr>
            <a:spLocks noGrp="1"/>
          </p:cNvSpPr>
          <p:nvPr>
            <p:ph type="sldNum" sz="quarter" idx="11"/>
          </p:nvPr>
        </p:nvSpPr>
        <p:spPr/>
        <p:txBody>
          <a:bodyPr/>
          <a:lstStyle/>
          <a:p>
            <a:fld id="{B492CB73-2873-4F1A-9493-B60A9D5ADACE}"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92CB73-2873-4F1A-9493-B60A9D5ADACE}" type="slidenum">
              <a:rPr lang="en-US" smtClean="0"/>
              <a:t>3</a:t>
            </a:fld>
            <a:endParaRPr lang="en-US"/>
          </a:p>
        </p:txBody>
      </p:sp>
    </p:spTree>
    <p:extLst>
      <p:ext uri="{BB962C8B-B14F-4D97-AF65-F5344CB8AC3E}">
        <p14:creationId xmlns:p14="http://schemas.microsoft.com/office/powerpoint/2010/main" val="3307019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6" name="Shape 76"/>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pPr lvl="0" rtl="0">
              <a:lnSpc>
                <a:spcPct val="175000"/>
              </a:lnSpc>
              <a:spcBef>
                <a:spcPts val="0"/>
              </a:spcBef>
              <a:spcAft>
                <a:spcPts val="1600"/>
              </a:spcAft>
              <a:buClr>
                <a:schemeClr val="dk1"/>
              </a:buClr>
              <a:buSzPct val="122222"/>
              <a:buFont typeface="Arial"/>
              <a:buNone/>
            </a:pPr>
            <a:r>
              <a:rPr lang="en-GB" sz="900" u="sng">
                <a:solidFill>
                  <a:srgbClr val="444444"/>
                </a:solidFill>
                <a:hlinkClick r:id="rId3"/>
              </a:rPr>
              <a:t>http://akitajet.com/wiki/JHS_activities</a:t>
            </a:r>
            <a:r>
              <a:rPr lang="en-GB" sz="900">
                <a:solidFill>
                  <a:srgbClr val="444444"/>
                </a:solidFill>
              </a:rPr>
              <a:t> </a:t>
            </a:r>
          </a:p>
          <a:p>
            <a:pPr lvl="0" rtl="0">
              <a:lnSpc>
                <a:spcPct val="175000"/>
              </a:lnSpc>
              <a:spcBef>
                <a:spcPts val="0"/>
              </a:spcBef>
              <a:spcAft>
                <a:spcPts val="1600"/>
              </a:spcAft>
              <a:buClr>
                <a:schemeClr val="dk1"/>
              </a:buClr>
              <a:buSzPct val="122222"/>
              <a:buFont typeface="Arial"/>
              <a:buNone/>
            </a:pPr>
            <a:r>
              <a:rPr lang="en-GB" sz="900">
                <a:solidFill>
                  <a:srgbClr val="444444"/>
                </a:solidFill>
              </a:rPr>
              <a:t>Each class at JHS will have around 3 English classes a week. Depending on the size of your school(s), you may find that you go to all the classes each week for each grade, or you may only see each class once per week. In the latter case, the JTE might do the (boring) text book/grammar work when you’re not around and save the listening/speaking/worksheets/games for the lessons you attend. In this sense, you may find yourself as the provider of light relief from the more serious study required to prepare students for their exams.</a:t>
            </a:r>
          </a:p>
          <a:p>
            <a:pPr lvl="0" rtl="0">
              <a:lnSpc>
                <a:spcPct val="175000"/>
              </a:lnSpc>
              <a:spcBef>
                <a:spcPts val="0"/>
              </a:spcBef>
              <a:spcAft>
                <a:spcPts val="1600"/>
              </a:spcAft>
              <a:buClr>
                <a:schemeClr val="dk1"/>
              </a:buClr>
              <a:buSzPct val="122222"/>
              <a:buFont typeface="Arial"/>
              <a:buNone/>
            </a:pPr>
            <a:r>
              <a:rPr lang="en-GB" sz="900">
                <a:solidFill>
                  <a:srgbClr val="444444"/>
                </a:solidFill>
              </a:rPr>
              <a:t>The more classes you go to, the more likelihood that you will find yourself as the human tape recorder for at least some of the time. Remember that although this may seem boring to you, part of learning English is pronunciation and as ALTs we are the best models of it, so this is a requisite part of their language education.</a:t>
            </a:r>
          </a:p>
          <a:p>
            <a:pPr lvl="0" rtl="0">
              <a:lnSpc>
                <a:spcPct val="175000"/>
              </a:lnSpc>
              <a:spcBef>
                <a:spcPts val="0"/>
              </a:spcBef>
              <a:spcAft>
                <a:spcPts val="1600"/>
              </a:spcAft>
              <a:buClr>
                <a:schemeClr val="dk1"/>
              </a:buClr>
              <a:buSzPct val="122222"/>
              <a:buFont typeface="Arial"/>
              <a:buNone/>
            </a:pPr>
            <a:r>
              <a:rPr lang="en-GB" sz="900">
                <a:solidFill>
                  <a:srgbClr val="444444"/>
                </a:solidFill>
              </a:rPr>
              <a:t>Whatever your role in the classroom, be sure you establish a good relationship with your JTEs as early as possible. Try to get together with your JTE a week (or at least a day) before a lesson and see if there is anything they want you to prepare. Something reasonable to expect would be them asking you to make a worksheet for a certain page of the textbook or practicing a set grammar point; designing an interview or other speaking activity that lasts for 15-20mins; making some flashcards; preparing an oral introduction on a particular subject; etc.</a:t>
            </a:r>
          </a:p>
          <a:p>
            <a:pPr lvl="0" rtl="0">
              <a:lnSpc>
                <a:spcPct val="175000"/>
              </a:lnSpc>
              <a:spcBef>
                <a:spcPts val="0"/>
              </a:spcBef>
              <a:spcAft>
                <a:spcPts val="1600"/>
              </a:spcAft>
              <a:buClr>
                <a:schemeClr val="dk1"/>
              </a:buClr>
              <a:buSzPct val="122222"/>
              <a:buFont typeface="Arial"/>
              <a:buNone/>
            </a:pPr>
            <a:r>
              <a:rPr lang="en-GB" sz="900">
                <a:solidFill>
                  <a:srgbClr val="444444"/>
                </a:solidFill>
              </a:rPr>
              <a:t>The better your relationship with your JTEs, the more receptive they will likely be to your ideas. If you are looking to get more involved in your classes, think about designing/making activities proactively and then showing them to your JTEs. In most cases they will be more than happy to use your ideas, but more often than not may forget to approach you in advance about preparing something simply because they are very busy people. When you first arrive and throughout your time in Japan, you will have opportunities to learn and share many ideas with current ALTs within Saga Prefecture. There are also many great online sources to help you, so if you are not sure what a worksheet should look like, or how to make a good activity, just ask one of us! There is also an online </a:t>
            </a:r>
            <a:r>
              <a:rPr lang="en-GB" sz="900">
                <a:solidFill>
                  <a:srgbClr val="0DA4D3"/>
                </a:solidFill>
                <a:hlinkClick r:id="rId4"/>
              </a:rPr>
              <a:t>database</a:t>
            </a:r>
            <a:r>
              <a:rPr lang="en-GB" sz="900">
                <a:solidFill>
                  <a:srgbClr val="444444"/>
                </a:solidFill>
              </a:rPr>
              <a:t> created by past and present Saga JETs which you can access through the Saga JET website, which has numerous resources arranged by grammar point.</a:t>
            </a:r>
          </a:p>
          <a:p>
            <a:pPr rtl="0">
              <a:spcBef>
                <a:spcPts val="0"/>
              </a:spcBef>
              <a:buNone/>
            </a:pPr>
            <a:r>
              <a:rPr lang="en-GB" u="sng">
                <a:solidFill>
                  <a:schemeClr val="hlink"/>
                </a:solidFill>
                <a:hlinkClick r:id="rId5"/>
              </a:rPr>
              <a:t>http://www.tofugu.com/2014/06/30/special-education-on-japanese-special-education/</a:t>
            </a:r>
          </a:p>
          <a:p>
            <a:pPr rtl="0">
              <a:spcBef>
                <a:spcPts val="0"/>
              </a:spcBef>
              <a:buNone/>
            </a:pPr>
            <a:endParaRPr/>
          </a:p>
          <a:p>
            <a:pPr>
              <a:spcBef>
                <a:spcPts val="0"/>
              </a:spcBef>
              <a:buNone/>
            </a:pPr>
            <a:endParaRPr/>
          </a:p>
        </p:txBody>
      </p:sp>
      <p:sp>
        <p:nvSpPr>
          <p:cNvPr id="3" name="Slide Number Placeholder 2"/>
          <p:cNvSpPr>
            <a:spLocks noGrp="1"/>
          </p:cNvSpPr>
          <p:nvPr>
            <p:ph type="sldNum" sz="quarter" idx="11"/>
          </p:nvPr>
        </p:nvSpPr>
        <p:spPr/>
        <p:txBody>
          <a:bodyPr/>
          <a:lstStyle/>
          <a:p>
            <a:fld id="{B492CB73-2873-4F1A-9493-B60A9D5ADACE}"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Shape 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0" name="Shape 40"/>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pPr rtl="0">
              <a:spcBef>
                <a:spcPts val="0"/>
              </a:spcBef>
              <a:buNone/>
            </a:pPr>
            <a:r>
              <a:rPr lang="en-GB" u="sng">
                <a:solidFill>
                  <a:schemeClr val="hlink"/>
                </a:solidFill>
                <a:hlinkClick r:id="rId3"/>
              </a:rPr>
              <a:t>http://akitajet.com/wiki/A_day_in_a_Japanese_junior_high_school</a:t>
            </a:r>
          </a:p>
          <a:p>
            <a:pPr>
              <a:spcBef>
                <a:spcPts val="0"/>
              </a:spcBef>
              <a:buNone/>
            </a:pPr>
            <a:endParaRPr/>
          </a:p>
        </p:txBody>
      </p:sp>
      <p:sp>
        <p:nvSpPr>
          <p:cNvPr id="3" name="Slide Number Placeholder 2"/>
          <p:cNvSpPr>
            <a:spLocks noGrp="1"/>
          </p:cNvSpPr>
          <p:nvPr>
            <p:ph type="sldNum" sz="quarter" idx="11"/>
          </p:nvPr>
        </p:nvSpPr>
        <p:spPr/>
        <p:txBody>
          <a:bodyPr/>
          <a:lstStyle/>
          <a:p>
            <a:fld id="{B492CB73-2873-4F1A-9493-B60A9D5ADACE}"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Shape 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6" name="Shape 46"/>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 name="Slide Number Placeholder 2"/>
          <p:cNvSpPr>
            <a:spLocks noGrp="1"/>
          </p:cNvSpPr>
          <p:nvPr>
            <p:ph type="sldNum" sz="quarter" idx="11"/>
          </p:nvPr>
        </p:nvSpPr>
        <p:spPr/>
        <p:txBody>
          <a:bodyPr/>
          <a:lstStyle/>
          <a:p>
            <a:fld id="{B492CB73-2873-4F1A-9493-B60A9D5ADACE}"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8" name="Shape 58"/>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pPr rtl="0">
              <a:spcBef>
                <a:spcPts val="0"/>
              </a:spcBef>
              <a:buNone/>
            </a:pPr>
            <a:r>
              <a:rPr lang="en-GB" u="sng">
                <a:solidFill>
                  <a:schemeClr val="hlink"/>
                </a:solidFill>
                <a:hlinkClick r:id="rId3"/>
              </a:rPr>
              <a:t>http://akitajet.com/wiki/Communication_problems</a:t>
            </a:r>
          </a:p>
          <a:p>
            <a:pPr rtl="0">
              <a:spcBef>
                <a:spcPts val="0"/>
              </a:spcBef>
              <a:buNone/>
            </a:pPr>
            <a:endParaRPr/>
          </a:p>
          <a:p>
            <a:pPr rtl="0">
              <a:spcBef>
                <a:spcPts val="0"/>
              </a:spcBef>
              <a:buNone/>
            </a:pPr>
            <a:r>
              <a:rPr lang="en-GB" u="sng">
                <a:solidFill>
                  <a:schemeClr val="hlink"/>
                </a:solidFill>
                <a:hlinkClick r:id="rId4"/>
              </a:rPr>
              <a:t>http://akitajet.com/wiki/Meeting_with_your_JTEs</a:t>
            </a:r>
          </a:p>
          <a:p>
            <a:pPr rtl="0">
              <a:spcBef>
                <a:spcPts val="0"/>
              </a:spcBef>
              <a:buNone/>
            </a:pPr>
            <a:endParaRPr/>
          </a:p>
          <a:p>
            <a:pPr>
              <a:spcBef>
                <a:spcPts val="0"/>
              </a:spcBef>
              <a:buNone/>
            </a:pPr>
            <a:endParaRPr/>
          </a:p>
        </p:txBody>
      </p:sp>
      <p:sp>
        <p:nvSpPr>
          <p:cNvPr id="3" name="Slide Number Placeholder 2"/>
          <p:cNvSpPr>
            <a:spLocks noGrp="1"/>
          </p:cNvSpPr>
          <p:nvPr>
            <p:ph type="sldNum" sz="quarter" idx="11"/>
          </p:nvPr>
        </p:nvSpPr>
        <p:spPr/>
        <p:txBody>
          <a:bodyPr/>
          <a:lstStyle/>
          <a:p>
            <a:fld id="{B492CB73-2873-4F1A-9493-B60A9D5ADACE}"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2" name="Shape 52"/>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 name="Slide Number Placeholder 2"/>
          <p:cNvSpPr>
            <a:spLocks noGrp="1"/>
          </p:cNvSpPr>
          <p:nvPr>
            <p:ph type="sldNum" sz="quarter" idx="11"/>
          </p:nvPr>
        </p:nvSpPr>
        <p:spPr/>
        <p:txBody>
          <a:bodyPr/>
          <a:lstStyle/>
          <a:p>
            <a:fld id="{B492CB73-2873-4F1A-9493-B60A9D5ADACE}"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8" name="Shape 88"/>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pPr rtl="0">
              <a:spcBef>
                <a:spcPts val="0"/>
              </a:spcBef>
              <a:buNone/>
            </a:pPr>
            <a:r>
              <a:rPr lang="en-GB" u="sng">
                <a:solidFill>
                  <a:schemeClr val="hlink"/>
                </a:solidFill>
                <a:hlinkClick r:id="rId3"/>
              </a:rPr>
              <a:t>http://akitajet.com/wiki/In-school_projects</a:t>
            </a:r>
          </a:p>
          <a:p>
            <a:pPr rtl="0">
              <a:spcBef>
                <a:spcPts val="0"/>
              </a:spcBef>
              <a:buNone/>
            </a:pPr>
            <a:endParaRPr/>
          </a:p>
          <a:p>
            <a:pPr>
              <a:spcBef>
                <a:spcPts val="0"/>
              </a:spcBef>
              <a:buNone/>
            </a:pPr>
            <a:endParaRPr/>
          </a:p>
        </p:txBody>
      </p:sp>
      <p:sp>
        <p:nvSpPr>
          <p:cNvPr id="3" name="Slide Number Placeholder 2"/>
          <p:cNvSpPr>
            <a:spLocks noGrp="1"/>
          </p:cNvSpPr>
          <p:nvPr>
            <p:ph type="sldNum" sz="quarter" idx="11"/>
          </p:nvPr>
        </p:nvSpPr>
        <p:spPr/>
        <p:txBody>
          <a:bodyPr/>
          <a:lstStyle/>
          <a:p>
            <a:fld id="{B492CB73-2873-4F1A-9493-B60A9D5ADACE}"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0" name="Shape 70"/>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pPr lvl="0" rtl="0">
              <a:lnSpc>
                <a:spcPct val="175000"/>
              </a:lnSpc>
              <a:spcBef>
                <a:spcPts val="0"/>
              </a:spcBef>
              <a:spcAft>
                <a:spcPts val="1600"/>
              </a:spcAft>
              <a:buNone/>
            </a:pPr>
            <a:r>
              <a:rPr lang="en-GB" sz="900" dirty="0">
                <a:solidFill>
                  <a:srgbClr val="444444"/>
                </a:solidFill>
              </a:rPr>
              <a:t>In theory, the HRTs are meant to lead English classes with ALTs acting as assistants, but in reality you may find that depending on the school, you may be expected to plan and lead all classes. If you feel you shouldn’t be the main teacher, and it is becoming a problem, then speak with your BoE as it is not technically your responsibility (unless of course you find you prefer it!)</a:t>
            </a:r>
          </a:p>
          <a:p>
            <a:pPr lvl="0" rtl="0">
              <a:lnSpc>
                <a:spcPct val="175000"/>
              </a:lnSpc>
              <a:spcBef>
                <a:spcPts val="0"/>
              </a:spcBef>
              <a:spcAft>
                <a:spcPts val="1600"/>
              </a:spcAft>
              <a:buNone/>
            </a:pPr>
            <a:r>
              <a:rPr lang="en-GB" sz="900" dirty="0">
                <a:solidFill>
                  <a:srgbClr val="444444"/>
                </a:solidFill>
              </a:rPr>
              <a:t>At ES, lessons mostly consist of speaking and listening exercises to build vocabulary and also simple sentences. For grades 5 and 6, there are English textbooks called ‘Hi, Friends’. You can read a review of the book </a:t>
            </a:r>
            <a:r>
              <a:rPr lang="en-GB" sz="900" dirty="0">
                <a:solidFill>
                  <a:srgbClr val="0DA4D3"/>
                </a:solidFill>
                <a:hlinkClick r:id="rId3"/>
              </a:rPr>
              <a:t>here</a:t>
            </a:r>
            <a:r>
              <a:rPr lang="en-GB" sz="900" dirty="0">
                <a:solidFill>
                  <a:srgbClr val="444444"/>
                </a:solidFill>
              </a:rPr>
              <a:t>. These textbooks were introduced to schools at the start of the last fiscal year. They are very similar to the books used before this year called ‘</a:t>
            </a:r>
            <a:r>
              <a:rPr lang="en-GB" sz="900" dirty="0" err="1">
                <a:solidFill>
                  <a:srgbClr val="444444"/>
                </a:solidFill>
              </a:rPr>
              <a:t>Eigo</a:t>
            </a:r>
            <a:r>
              <a:rPr lang="en-GB" sz="900" dirty="0">
                <a:solidFill>
                  <a:srgbClr val="444444"/>
                </a:solidFill>
              </a:rPr>
              <a:t> Noto’ so if your predecessor or schools give you </a:t>
            </a:r>
            <a:r>
              <a:rPr lang="en-GB" sz="900" dirty="0" err="1">
                <a:solidFill>
                  <a:srgbClr val="444444"/>
                </a:solidFill>
              </a:rPr>
              <a:t>Eigo</a:t>
            </a:r>
            <a:r>
              <a:rPr lang="en-GB" sz="900" dirty="0">
                <a:solidFill>
                  <a:srgbClr val="444444"/>
                </a:solidFill>
              </a:rPr>
              <a:t> Noto-based activities, they are very easy to tweak to suit ‘Hi, Friends’.</a:t>
            </a:r>
          </a:p>
          <a:p>
            <a:pPr lvl="0" rtl="0">
              <a:lnSpc>
                <a:spcPct val="175000"/>
              </a:lnSpc>
              <a:spcBef>
                <a:spcPts val="0"/>
              </a:spcBef>
              <a:spcAft>
                <a:spcPts val="1600"/>
              </a:spcAft>
              <a:buClr>
                <a:schemeClr val="dk1"/>
              </a:buClr>
              <a:buSzPct val="122222"/>
              <a:buFont typeface="Arial"/>
              <a:buNone/>
            </a:pPr>
            <a:r>
              <a:rPr lang="en-GB" sz="900" dirty="0">
                <a:solidFill>
                  <a:srgbClr val="444444"/>
                </a:solidFill>
              </a:rPr>
              <a:t>Having this textbook is very useful if you are nervous about teaching on your own. Depending on your schools (or even yourself if you are in charge of the classes), you can either strictly follow the books or use them as a loose structure to plan your own activities around.</a:t>
            </a:r>
          </a:p>
          <a:p>
            <a:pPr>
              <a:spcBef>
                <a:spcPts val="0"/>
              </a:spcBef>
              <a:buNone/>
            </a:pPr>
            <a:r>
              <a:rPr lang="en-GB" dirty="0"/>
              <a:t>http://akitajet.com/wiki/Common_problems_for_ALTs_(Elementary)</a:t>
            </a:r>
          </a:p>
        </p:txBody>
      </p:sp>
      <p:sp>
        <p:nvSpPr>
          <p:cNvPr id="3" name="Slide Number Placeholder 2"/>
          <p:cNvSpPr>
            <a:spLocks noGrp="1"/>
          </p:cNvSpPr>
          <p:nvPr>
            <p:ph type="sldNum" sz="quarter" idx="11"/>
          </p:nvPr>
        </p:nvSpPr>
        <p:spPr/>
        <p:txBody>
          <a:bodyPr/>
          <a:lstStyle/>
          <a:p>
            <a:fld id="{B492CB73-2873-4F1A-9493-B60A9D5ADACE}"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92CB73-2873-4F1A-9493-B60A9D5ADACE}" type="slidenum">
              <a:rPr lang="en-US" smtClean="0"/>
              <a:t>11</a:t>
            </a:fld>
            <a:endParaRPr lang="en-US"/>
          </a:p>
        </p:txBody>
      </p:sp>
    </p:spTree>
    <p:extLst>
      <p:ext uri="{BB962C8B-B14F-4D97-AF65-F5344CB8AC3E}">
        <p14:creationId xmlns:p14="http://schemas.microsoft.com/office/powerpoint/2010/main" val="1835619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92CB73-2873-4F1A-9493-B60A9D5ADACE}" type="slidenum">
              <a:rPr lang="en-US" smtClean="0"/>
              <a:t>12</a:t>
            </a:fld>
            <a:endParaRPr lang="en-US"/>
          </a:p>
        </p:txBody>
      </p:sp>
    </p:spTree>
    <p:extLst>
      <p:ext uri="{BB962C8B-B14F-4D97-AF65-F5344CB8AC3E}">
        <p14:creationId xmlns:p14="http://schemas.microsoft.com/office/powerpoint/2010/main" val="1137278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4" name="Shape 64"/>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 name="Slide Number Placeholder 2"/>
          <p:cNvSpPr>
            <a:spLocks noGrp="1"/>
          </p:cNvSpPr>
          <p:nvPr>
            <p:ph type="sldNum" sz="quarter" idx="11"/>
          </p:nvPr>
        </p:nvSpPr>
        <p:spPr/>
        <p:txBody>
          <a:bodyPr/>
          <a:lstStyle/>
          <a:p>
            <a:fld id="{B492CB73-2873-4F1A-9493-B60A9D5ADACE}"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2" name="Shape 82"/>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 name="Slide Number Placeholder 2"/>
          <p:cNvSpPr>
            <a:spLocks noGrp="1"/>
          </p:cNvSpPr>
          <p:nvPr>
            <p:ph type="sldNum" sz="quarter" idx="11"/>
          </p:nvPr>
        </p:nvSpPr>
        <p:spPr/>
        <p:txBody>
          <a:bodyPr/>
          <a:lstStyle/>
          <a:p>
            <a:fld id="{B492CB73-2873-4F1A-9493-B60A9D5ADACE}"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4" name="Shape 94"/>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 name="Slide Number Placeholder 2"/>
          <p:cNvSpPr>
            <a:spLocks noGrp="1"/>
          </p:cNvSpPr>
          <p:nvPr>
            <p:ph type="sldNum" sz="quarter" idx="11"/>
          </p:nvPr>
        </p:nvSpPr>
        <p:spPr/>
        <p:txBody>
          <a:bodyPr/>
          <a:lstStyle/>
          <a:p>
            <a:fld id="{B492CB73-2873-4F1A-9493-B60A9D5ADACE}"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0" name="Shape 100"/>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 name="Slide Number Placeholder 2"/>
          <p:cNvSpPr>
            <a:spLocks noGrp="1"/>
          </p:cNvSpPr>
          <p:nvPr>
            <p:ph type="sldNum" sz="quarter" idx="11"/>
          </p:nvPr>
        </p:nvSpPr>
        <p:spPr/>
        <p:txBody>
          <a:bodyPr/>
          <a:lstStyle/>
          <a:p>
            <a:fld id="{B492CB73-2873-4F1A-9493-B60A9D5ADACE}"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6" name="Shape 106"/>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pPr rtl="0">
              <a:spcBef>
                <a:spcPts val="0"/>
              </a:spcBef>
              <a:buNone/>
            </a:pPr>
            <a:r>
              <a:rPr lang="en-GB" u="sng" dirty="0">
                <a:solidFill>
                  <a:schemeClr val="hlink"/>
                </a:solidFill>
                <a:hlinkClick r:id="rId3"/>
              </a:rPr>
              <a:t>http://akitajet.com/wiki/Communication_problems</a:t>
            </a:r>
          </a:p>
          <a:p>
            <a:pPr rtl="0">
              <a:spcBef>
                <a:spcPts val="0"/>
              </a:spcBef>
              <a:buNone/>
            </a:pPr>
            <a:endParaRPr dirty="0"/>
          </a:p>
          <a:p>
            <a:pPr rtl="0">
              <a:spcBef>
                <a:spcPts val="0"/>
              </a:spcBef>
              <a:buNone/>
            </a:pPr>
            <a:r>
              <a:rPr lang="en-GB" dirty="0"/>
              <a:t>JTE is too busy</a:t>
            </a:r>
          </a:p>
          <a:p>
            <a:pPr rtl="0">
              <a:spcBef>
                <a:spcPts val="0"/>
              </a:spcBef>
              <a:buNone/>
            </a:pPr>
            <a:r>
              <a:rPr lang="en-GB" dirty="0"/>
              <a:t>JTE tells you to prepare something 5 minutes before the lesson starts</a:t>
            </a:r>
          </a:p>
          <a:p>
            <a:pPr rtl="0">
              <a:spcBef>
                <a:spcPts val="0"/>
              </a:spcBef>
              <a:buNone/>
            </a:pPr>
            <a:r>
              <a:rPr lang="en-GB" dirty="0"/>
              <a:t>JTE gives you nothing to do</a:t>
            </a:r>
          </a:p>
          <a:p>
            <a:pPr rtl="0">
              <a:spcBef>
                <a:spcPts val="0"/>
              </a:spcBef>
              <a:buNone/>
            </a:pPr>
            <a:r>
              <a:rPr lang="en-GB" dirty="0"/>
              <a:t>JTE gives you too much to do (complete lesson planning)</a:t>
            </a:r>
          </a:p>
          <a:p>
            <a:pPr rtl="0">
              <a:spcBef>
                <a:spcPts val="0"/>
              </a:spcBef>
              <a:buNone/>
            </a:pPr>
            <a:r>
              <a:rPr lang="en-GB" dirty="0"/>
              <a:t>Inappropriate touching (</a:t>
            </a:r>
            <a:r>
              <a:rPr lang="en-GB" dirty="0" err="1"/>
              <a:t>kancho</a:t>
            </a:r>
            <a:r>
              <a:rPr lang="en-GB" dirty="0"/>
              <a:t>)</a:t>
            </a:r>
          </a:p>
          <a:p>
            <a:pPr>
              <a:spcBef>
                <a:spcPts val="0"/>
              </a:spcBef>
              <a:buNone/>
            </a:pPr>
            <a:endParaRPr dirty="0"/>
          </a:p>
        </p:txBody>
      </p:sp>
      <p:sp>
        <p:nvSpPr>
          <p:cNvPr id="3" name="Slide Number Placeholder 2"/>
          <p:cNvSpPr>
            <a:spLocks noGrp="1"/>
          </p:cNvSpPr>
          <p:nvPr>
            <p:ph type="sldNum" sz="quarter" idx="11"/>
          </p:nvPr>
        </p:nvSpPr>
        <p:spPr/>
        <p:txBody>
          <a:bodyPr/>
          <a:lstStyle/>
          <a:p>
            <a:fld id="{B492CB73-2873-4F1A-9493-B60A9D5ADACE}"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2" name="Shape 112"/>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 name="Slide Number Placeholder 2"/>
          <p:cNvSpPr>
            <a:spLocks noGrp="1"/>
          </p:cNvSpPr>
          <p:nvPr>
            <p:ph type="sldNum" sz="quarter" idx="11"/>
          </p:nvPr>
        </p:nvSpPr>
        <p:spPr/>
        <p:txBody>
          <a:bodyPr/>
          <a:lstStyle/>
          <a:p>
            <a:fld id="{B492CB73-2873-4F1A-9493-B60A9D5ADACE}" type="slidenum">
              <a:rPr lang="en-US" smtClean="0"/>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D8AF509-80E1-43E4-8DA3-A9A364DDC133}"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4E6B657D-EAD7-4855-A37A-7E774AE68382}"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8AF509-80E1-43E4-8DA3-A9A364DDC133}"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B657D-EAD7-4855-A37A-7E774AE6838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D8AF509-80E1-43E4-8DA3-A9A364DDC133}" type="datetimeFigureOut">
              <a:rPr lang="en-US" smtClean="0"/>
              <a:t>8/12/2015</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B657D-EAD7-4855-A37A-7E774AE68382}"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D8AF509-80E1-43E4-8DA3-A9A364DDC133}" type="datetimeFigureOut">
              <a:rPr lang="en-US" smtClean="0"/>
              <a:t>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B657D-EAD7-4855-A37A-7E774AE6838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D8AF509-80E1-43E4-8DA3-A9A364DDC133}" type="datetimeFigureOut">
              <a:rPr lang="en-US" smtClean="0"/>
              <a:t>8/12/2015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B657D-EAD7-4855-A37A-7E774AE6838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8AF509-80E1-43E4-8DA3-A9A364DDC133}" type="datetimeFigureOut">
              <a:rPr lang="en-US" smtClean="0"/>
              <a:t>8/12/2015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B657D-EAD7-4855-A37A-7E774AE6838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2D8AF509-80E1-43E4-8DA3-A9A364DDC133}" type="datetimeFigureOut">
              <a:rPr lang="en-US" smtClean="0"/>
              <a:t>8/12/2015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B657D-EAD7-4855-A37A-7E774AE6838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D8AF509-80E1-43E4-8DA3-A9A364DDC133}" type="datetimeFigureOut">
              <a:rPr lang="en-US" smtClean="0"/>
              <a:t>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B657D-EAD7-4855-A37A-7E774AE68382}"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2D8AF509-80E1-43E4-8DA3-A9A364DDC133}" type="datetimeFigureOut">
              <a:rPr lang="en-US" smtClean="0"/>
              <a:t>8/12/2015</a:t>
            </a:fld>
            <a:endParaRPr lang="en-US"/>
          </a:p>
        </p:txBody>
      </p:sp>
      <p:sp>
        <p:nvSpPr>
          <p:cNvPr id="7" name="Slide Number Placeholder 6"/>
          <p:cNvSpPr>
            <a:spLocks noGrp="1"/>
          </p:cNvSpPr>
          <p:nvPr>
            <p:ph type="sldNum" sz="quarter" idx="12"/>
          </p:nvPr>
        </p:nvSpPr>
        <p:spPr/>
        <p:txBody>
          <a:bodyPr/>
          <a:lstStyle/>
          <a:p>
            <a:fld id="{4E6B657D-EAD7-4855-A37A-7E774AE68382}"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8AF509-80E1-43E4-8DA3-A9A364DDC133}"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B657D-EAD7-4855-A37A-7E774AE6838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8AF509-80E1-43E4-8DA3-A9A364DDC133}"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B657D-EAD7-4855-A37A-7E774AE6838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457200" y="1600200"/>
            <a:ext cx="8229600" cy="4967573"/>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1887591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2D8AF509-80E1-43E4-8DA3-A9A364DDC133}" type="datetimeFigureOut">
              <a:rPr lang="en-US" smtClean="0"/>
              <a:t>8/12/2015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4E6B657D-EAD7-4855-A37A-7E774AE68382}"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
        <p:cNvGrpSpPr/>
        <p:nvPr/>
      </p:nvGrpSpPr>
      <p:grpSpPr>
        <a:xfrm>
          <a:off x="0" y="0"/>
          <a:ext cx="0" cy="0"/>
          <a:chOff x="0" y="0"/>
          <a:chExt cx="0" cy="0"/>
        </a:xfrm>
      </p:grpSpPr>
      <p:sp>
        <p:nvSpPr>
          <p:cNvPr id="24" name="Shape 24"/>
          <p:cNvSpPr txBox="1">
            <a:spLocks noGrp="1"/>
          </p:cNvSpPr>
          <p:nvPr>
            <p:ph type="subTitle" idx="1"/>
          </p:nvPr>
        </p:nvSpPr>
        <p:spPr>
          <a:xfrm>
            <a:off x="685800" y="3786738"/>
            <a:ext cx="7772400" cy="1046316"/>
          </a:xfrm>
          <a:prstGeom prst="rect">
            <a:avLst/>
          </a:prstGeom>
        </p:spPr>
        <p:txBody>
          <a:bodyPr lIns="91425" tIns="91425" rIns="91425" bIns="91425" anchor="t" anchorCtr="0">
            <a:noAutofit/>
          </a:bodyPr>
          <a:lstStyle/>
          <a:p>
            <a:pPr>
              <a:spcBef>
                <a:spcPts val="0"/>
              </a:spcBef>
              <a:buNone/>
            </a:pPr>
            <a:endParaRPr/>
          </a:p>
        </p:txBody>
      </p:sp>
      <p:sp>
        <p:nvSpPr>
          <p:cNvPr id="23" name="Shape 23"/>
          <p:cNvSpPr txBox="1">
            <a:spLocks noGrp="1"/>
          </p:cNvSpPr>
          <p:nvPr>
            <p:ph type="ctrTitle"/>
          </p:nvPr>
        </p:nvSpPr>
        <p:spPr>
          <a:xfrm>
            <a:off x="685800" y="2111123"/>
            <a:ext cx="7772400" cy="1546475"/>
          </a:xfrm>
          <a:prstGeom prst="rect">
            <a:avLst/>
          </a:prstGeom>
        </p:spPr>
        <p:txBody>
          <a:bodyPr lIns="91425" tIns="91425" rIns="91425" bIns="91425" anchor="b" anchorCtr="0">
            <a:noAutofit/>
          </a:bodyPr>
          <a:lstStyle/>
          <a:p>
            <a:pPr>
              <a:spcBef>
                <a:spcPts val="0"/>
              </a:spcBef>
              <a:buNone/>
            </a:pPr>
            <a:endParaRPr/>
          </a:p>
        </p:txBody>
      </p:sp>
      <p:pic>
        <p:nvPicPr>
          <p:cNvPr id="25" name="Shape 25"/>
          <p:cNvPicPr preferRelativeResize="0"/>
          <p:nvPr/>
        </p:nvPicPr>
        <p:blipFill>
          <a:blip r:embed="rId3">
            <a:alphaModFix/>
          </a:blip>
          <a:stretch>
            <a:fillRect/>
          </a:stretch>
        </p:blipFill>
        <p:spPr>
          <a:xfrm>
            <a:off x="0" y="1"/>
            <a:ext cx="9144000" cy="7620009"/>
          </a:xfrm>
          <a:prstGeom prst="rect">
            <a:avLst/>
          </a:prstGeom>
          <a:noFill/>
          <a:ln>
            <a:noFill/>
          </a:ln>
        </p:spPr>
      </p:pic>
    </p:spTree>
    <p:extLst>
      <p:ext uri="{BB962C8B-B14F-4D97-AF65-F5344CB8AC3E}">
        <p14:creationId xmlns:p14="http://schemas.microsoft.com/office/powerpoint/2010/main" val="3347195051"/>
      </p:ext>
    </p:extLst>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
        <p:cNvGrpSpPr/>
        <p:nvPr/>
      </p:nvGrpSpPr>
      <p:grpSpPr>
        <a:xfrm>
          <a:off x="0" y="0"/>
          <a:ext cx="0" cy="0"/>
          <a:chOff x="0" y="0"/>
          <a:chExt cx="0" cy="0"/>
        </a:xfrm>
      </p:grpSpPr>
      <p:sp>
        <p:nvSpPr>
          <p:cNvPr id="30" name="Shape 30"/>
          <p:cNvSpPr txBox="1">
            <a:spLocks noGrp="1"/>
          </p:cNvSpPr>
          <p:nvPr>
            <p:ph type="title"/>
          </p:nvPr>
        </p:nvSpPr>
        <p:spPr>
          <a:prstGeom prst="rect">
            <a:avLst/>
          </a:prstGeom>
        </p:spPr>
        <p:txBody>
          <a:bodyPr lIns="91425" tIns="91425" rIns="91425" bIns="91425" anchor="b" anchorCtr="0">
            <a:noAutofit/>
          </a:bodyPr>
          <a:lstStyle/>
          <a:p>
            <a:pPr algn="ctr">
              <a:spcBef>
                <a:spcPts val="0"/>
              </a:spcBef>
              <a:buNone/>
            </a:pPr>
            <a:r>
              <a:rPr lang="en-GB"/>
              <a:t>Dont Panic!</a:t>
            </a:r>
          </a:p>
        </p:txBody>
      </p:sp>
      <p:sp>
        <p:nvSpPr>
          <p:cNvPr id="31" name="Shape 31"/>
          <p:cNvSpPr txBox="1">
            <a:spLocks noGrp="1"/>
          </p:cNvSpPr>
          <p:nvPr>
            <p:ph type="body" idx="1"/>
          </p:nvPr>
        </p:nvSpPr>
        <p:spPr>
          <a:prstGeom prst="rect">
            <a:avLst/>
          </a:prstGeom>
        </p:spPr>
        <p:txBody>
          <a:bodyPr lIns="91425" tIns="91425" rIns="91425" bIns="91425" anchor="t" anchorCtr="0">
            <a:noAutofit/>
          </a:bodyPr>
          <a:lstStyle/>
          <a:p>
            <a:pPr rtl="0">
              <a:spcBef>
                <a:spcPts val="0"/>
              </a:spcBef>
              <a:buNone/>
            </a:pPr>
            <a:r>
              <a:rPr lang="en-GB" dirty="0"/>
              <a:t>You are not T1</a:t>
            </a:r>
          </a:p>
          <a:p>
            <a:pPr rtl="0">
              <a:spcBef>
                <a:spcPts val="0"/>
              </a:spcBef>
              <a:buNone/>
            </a:pPr>
            <a:r>
              <a:rPr lang="en-GB" dirty="0"/>
              <a:t>You have time to settle in - self intros, sports festival, enkai, etc.</a:t>
            </a:r>
          </a:p>
          <a:p>
            <a:pPr rtl="0">
              <a:spcBef>
                <a:spcPts val="0"/>
              </a:spcBef>
              <a:buNone/>
            </a:pPr>
            <a:r>
              <a:rPr lang="en-GB" dirty="0"/>
              <a:t>Sort your self intro - find out what tech, how long </a:t>
            </a:r>
            <a:r>
              <a:rPr lang="en-GB" dirty="0" err="1"/>
              <a:t>etc</a:t>
            </a:r>
            <a:endParaRPr lang="en-GB" dirty="0"/>
          </a:p>
          <a:p>
            <a:pPr>
              <a:spcBef>
                <a:spcPts val="0"/>
              </a:spcBef>
              <a:buNone/>
            </a:pPr>
            <a:endParaRPr dirty="0"/>
          </a:p>
        </p:txBody>
      </p:sp>
    </p:spTree>
    <p:extLst>
      <p:ext uri="{BB962C8B-B14F-4D97-AF65-F5344CB8AC3E}">
        <p14:creationId xmlns:p14="http://schemas.microsoft.com/office/powerpoint/2010/main" val="686485771"/>
      </p:ext>
    </p:extLst>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smtClean="0"/>
              <a:t>Let’s Start Simple - JHS</a:t>
            </a:r>
            <a:endParaRPr lang="en-US" dirty="0"/>
          </a:p>
        </p:txBody>
      </p:sp>
      <p:sp>
        <p:nvSpPr>
          <p:cNvPr id="3" name="Text Placeholder 2"/>
          <p:cNvSpPr>
            <a:spLocks noGrp="1"/>
          </p:cNvSpPr>
          <p:nvPr>
            <p:ph type="body" idx="1"/>
          </p:nvPr>
        </p:nvSpPr>
        <p:spPr/>
        <p:txBody>
          <a:bodyPr>
            <a:normAutofit/>
          </a:bodyPr>
          <a:lstStyle/>
          <a:p>
            <a:r>
              <a:rPr lang="ja-JP" altLang="en-US" sz="4400" dirty="0" smtClean="0">
                <a:sym typeface="Wingdings" panose="05000000000000000000" pitchFamily="2" charset="2"/>
              </a:rPr>
              <a:t></a:t>
            </a:r>
            <a:endParaRPr lang="en-US" sz="4400" dirty="0"/>
          </a:p>
        </p:txBody>
      </p:sp>
    </p:spTree>
    <p:extLst>
      <p:ext uri="{BB962C8B-B14F-4D97-AF65-F5344CB8AC3E}">
        <p14:creationId xmlns:p14="http://schemas.microsoft.com/office/powerpoint/2010/main" val="35733157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GB"/>
              <a:t>Junior High School</a:t>
            </a:r>
          </a:p>
        </p:txBody>
      </p:sp>
      <p:sp>
        <p:nvSpPr>
          <p:cNvPr id="73" name="Shape 73"/>
          <p:cNvSpPr txBox="1">
            <a:spLocks noGrp="1"/>
          </p:cNvSpPr>
          <p:nvPr>
            <p:ph type="body" idx="1"/>
          </p:nvPr>
        </p:nvSpPr>
        <p:spPr>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GB" dirty="0"/>
              <a:t>English is required at all levels</a:t>
            </a:r>
          </a:p>
          <a:p>
            <a:pPr marL="457200" lvl="0" indent="-419100" rtl="0">
              <a:spcBef>
                <a:spcPts val="0"/>
              </a:spcBef>
              <a:buClr>
                <a:schemeClr val="dk1"/>
              </a:buClr>
              <a:buSzPct val="100000"/>
              <a:buFont typeface="Arial"/>
              <a:buChar char="●"/>
            </a:pPr>
            <a:r>
              <a:rPr lang="en-GB" dirty="0"/>
              <a:t>There will be several classes throughout the week and you probably won’t go to all of them.</a:t>
            </a:r>
          </a:p>
          <a:p>
            <a:pPr marL="457200" lvl="0" indent="-419100">
              <a:spcBef>
                <a:spcPts val="0"/>
              </a:spcBef>
              <a:buClr>
                <a:schemeClr val="dk1"/>
              </a:buClr>
              <a:buSzPct val="100000"/>
              <a:buFont typeface="Arial"/>
              <a:buChar char="●"/>
            </a:pPr>
            <a:r>
              <a:rPr lang="en-GB" dirty="0"/>
              <a:t>Depending on the JTE, you will be everything from </a:t>
            </a:r>
            <a:r>
              <a:rPr lang="en-GB" dirty="0" smtClean="0"/>
              <a:t>a human </a:t>
            </a:r>
            <a:r>
              <a:rPr lang="en-GB" dirty="0"/>
              <a:t>tape recorder to </a:t>
            </a:r>
            <a:r>
              <a:rPr lang="en-GB" dirty="0" smtClean="0"/>
              <a:t>the master </a:t>
            </a:r>
            <a:r>
              <a:rPr lang="en-GB" dirty="0"/>
              <a:t>of lessons (rare).</a:t>
            </a:r>
          </a:p>
        </p:txBody>
      </p:sp>
    </p:spTree>
    <p:extLst>
      <p:ext uri="{BB962C8B-B14F-4D97-AF65-F5344CB8AC3E}">
        <p14:creationId xmlns:p14="http://schemas.microsoft.com/office/powerpoint/2010/main" val="688003353"/>
      </p:ext>
    </p:extLst>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sp>
        <p:nvSpPr>
          <p:cNvPr id="36" name="Shape 36"/>
          <p:cNvSpPr txBox="1">
            <a:spLocks noGrp="1"/>
          </p:cNvSpPr>
          <p:nvPr>
            <p:ph type="title"/>
          </p:nvPr>
        </p:nvSpPr>
        <p:spPr>
          <a:prstGeom prst="rect">
            <a:avLst/>
          </a:prstGeom>
        </p:spPr>
        <p:txBody>
          <a:bodyPr lIns="91425" tIns="91425" rIns="91425" bIns="91425" anchor="b" anchorCtr="0">
            <a:noAutofit/>
          </a:bodyPr>
          <a:lstStyle/>
          <a:p>
            <a:pPr algn="ctr">
              <a:spcBef>
                <a:spcPts val="0"/>
              </a:spcBef>
              <a:buNone/>
            </a:pPr>
            <a:r>
              <a:rPr lang="en-GB"/>
              <a:t>Brief Outline of a Day</a:t>
            </a:r>
          </a:p>
        </p:txBody>
      </p:sp>
      <p:sp>
        <p:nvSpPr>
          <p:cNvPr id="37" name="Shape 37"/>
          <p:cNvSpPr txBox="1">
            <a:spLocks noGrp="1"/>
          </p:cNvSpPr>
          <p:nvPr>
            <p:ph type="body" idx="1"/>
          </p:nvPr>
        </p:nvSpPr>
        <p:spPr>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GB"/>
              <a:t>Schedule</a:t>
            </a:r>
          </a:p>
          <a:p>
            <a:pPr marL="457200" lvl="0" indent="-419100" rtl="0">
              <a:spcBef>
                <a:spcPts val="0"/>
              </a:spcBef>
              <a:buClr>
                <a:schemeClr val="dk1"/>
              </a:buClr>
              <a:buSzPct val="100000"/>
              <a:buFont typeface="Arial"/>
              <a:buChar char="●"/>
            </a:pPr>
            <a:r>
              <a:rPr lang="en-GB"/>
              <a:t>Meet with your JTE (maybe)</a:t>
            </a:r>
          </a:p>
          <a:p>
            <a:pPr marL="457200" lvl="0" indent="-419100" rtl="0">
              <a:spcBef>
                <a:spcPts val="0"/>
              </a:spcBef>
              <a:buClr>
                <a:schemeClr val="dk1"/>
              </a:buClr>
              <a:buSzPct val="100000"/>
              <a:buFont typeface="Arial"/>
              <a:buChar char="●"/>
            </a:pPr>
            <a:r>
              <a:rPr lang="en-GB"/>
              <a:t>Keep an eye out for:</a:t>
            </a:r>
          </a:p>
          <a:p>
            <a:pPr marL="914400" lvl="1" indent="-381000" rtl="0">
              <a:spcBef>
                <a:spcPts val="0"/>
              </a:spcBef>
              <a:buClr>
                <a:schemeClr val="dk1"/>
              </a:buClr>
              <a:buSzPct val="80000"/>
              <a:buFont typeface="Courier New"/>
              <a:buChar char="o"/>
            </a:pPr>
            <a:r>
              <a:rPr lang="en-GB"/>
              <a:t>Meetings, short schedules, assemblies…</a:t>
            </a:r>
          </a:p>
          <a:p>
            <a:pPr marL="0" lvl="0" indent="0" rtl="0">
              <a:spcBef>
                <a:spcPts val="0"/>
              </a:spcBef>
              <a:buNone/>
            </a:pPr>
            <a:endParaRPr/>
          </a:p>
        </p:txBody>
      </p:sp>
    </p:spTree>
    <p:extLst>
      <p:ext uri="{BB962C8B-B14F-4D97-AF65-F5344CB8AC3E}">
        <p14:creationId xmlns:p14="http://schemas.microsoft.com/office/powerpoint/2010/main" val="86543808"/>
      </p:ext>
    </p:extLst>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sp>
        <p:nvSpPr>
          <p:cNvPr id="42" name="Shape 42"/>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GB"/>
              <a:t>Let’s enjoy lesson planning</a:t>
            </a:r>
          </a:p>
        </p:txBody>
      </p:sp>
      <p:sp>
        <p:nvSpPr>
          <p:cNvPr id="43" name="Shape 43"/>
          <p:cNvSpPr txBox="1">
            <a:spLocks noGrp="1"/>
          </p:cNvSpPr>
          <p:nvPr>
            <p:ph type="body" idx="1"/>
          </p:nvPr>
        </p:nvSpPr>
        <p:spPr>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GB" dirty="0"/>
              <a:t>Most JHS ALTs won’t plan a full lesson</a:t>
            </a:r>
          </a:p>
          <a:p>
            <a:pPr marL="457200" lvl="0" indent="-419100" rtl="0">
              <a:spcBef>
                <a:spcPts val="0"/>
              </a:spcBef>
              <a:buClr>
                <a:schemeClr val="dk1"/>
              </a:buClr>
              <a:buSzPct val="100000"/>
              <a:buFont typeface="Arial"/>
              <a:buChar char="●"/>
            </a:pPr>
            <a:r>
              <a:rPr lang="en-GB" dirty="0"/>
              <a:t>Usually JTEs will ask you to prepare a lesson or a worksheet (this may take up the whole class period)</a:t>
            </a:r>
          </a:p>
          <a:p>
            <a:pPr marL="457200" lvl="0" indent="-419100" rtl="0">
              <a:spcBef>
                <a:spcPts val="0"/>
              </a:spcBef>
              <a:buClr>
                <a:schemeClr val="dk1"/>
              </a:buClr>
              <a:buSzPct val="100000"/>
              <a:buFont typeface="Arial"/>
              <a:buChar char="●"/>
            </a:pPr>
            <a:r>
              <a:rPr lang="en-GB" dirty="0"/>
              <a:t>If a JTE doesn’t ask you to do anything, make something anyway and leave it on their desk</a:t>
            </a:r>
          </a:p>
          <a:p>
            <a:pPr lvl="0" rtl="0">
              <a:spcBef>
                <a:spcPts val="0"/>
              </a:spcBef>
              <a:buNone/>
            </a:pPr>
            <a:endParaRPr dirty="0"/>
          </a:p>
          <a:p>
            <a:pPr>
              <a:spcBef>
                <a:spcPts val="0"/>
              </a:spcBef>
              <a:buNone/>
            </a:pPr>
            <a:endParaRPr dirty="0"/>
          </a:p>
        </p:txBody>
      </p:sp>
    </p:spTree>
    <p:extLst>
      <p:ext uri="{BB962C8B-B14F-4D97-AF65-F5344CB8AC3E}">
        <p14:creationId xmlns:p14="http://schemas.microsoft.com/office/powerpoint/2010/main" val="3133725064"/>
      </p:ext>
    </p:extLst>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GB"/>
              <a:t>Communicating with JTEs/HRTs</a:t>
            </a:r>
          </a:p>
        </p:txBody>
      </p:sp>
      <p:sp>
        <p:nvSpPr>
          <p:cNvPr id="55" name="Shape 55"/>
          <p:cNvSpPr txBox="1">
            <a:spLocks noGrp="1"/>
          </p:cNvSpPr>
          <p:nvPr>
            <p:ph type="body" idx="1"/>
          </p:nvPr>
        </p:nvSpPr>
        <p:spPr>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GB"/>
              <a:t>Your relationship with your JTE defines their expectations of you.</a:t>
            </a:r>
          </a:p>
          <a:p>
            <a:pPr marL="457200" lvl="0" indent="-419100" rtl="0">
              <a:spcBef>
                <a:spcPts val="0"/>
              </a:spcBef>
              <a:buClr>
                <a:schemeClr val="dk1"/>
              </a:buClr>
              <a:buSzPct val="100000"/>
              <a:buFont typeface="Arial"/>
              <a:buChar char="●"/>
            </a:pPr>
            <a:r>
              <a:rPr lang="en-GB"/>
              <a:t>A JTE that trusts you will give you more room to plan activities/lessons</a:t>
            </a:r>
          </a:p>
          <a:p>
            <a:pPr marL="457200" lvl="0" indent="-419100" rtl="0">
              <a:spcBef>
                <a:spcPts val="0"/>
              </a:spcBef>
              <a:buClr>
                <a:schemeClr val="dk1"/>
              </a:buClr>
              <a:buSzPct val="100000"/>
              <a:buFont typeface="Arial"/>
              <a:buChar char="●"/>
            </a:pPr>
            <a:r>
              <a:rPr lang="en-GB"/>
              <a:t>Sometimes JTEs will just forgot to ask you plan anything. Being proactive helps prevent this.</a:t>
            </a:r>
          </a:p>
        </p:txBody>
      </p:sp>
    </p:spTree>
    <p:extLst>
      <p:ext uri="{BB962C8B-B14F-4D97-AF65-F5344CB8AC3E}">
        <p14:creationId xmlns:p14="http://schemas.microsoft.com/office/powerpoint/2010/main" val="2693040724"/>
      </p:ext>
    </p:extLst>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Shape 48"/>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GB"/>
              <a:t>When things go bad...</a:t>
            </a:r>
          </a:p>
        </p:txBody>
      </p:sp>
      <p:sp>
        <p:nvSpPr>
          <p:cNvPr id="49" name="Shape 49"/>
          <p:cNvSpPr txBox="1">
            <a:spLocks noGrp="1"/>
          </p:cNvSpPr>
          <p:nvPr>
            <p:ph type="body" idx="1"/>
          </p:nvPr>
        </p:nvSpPr>
        <p:spPr>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GB" dirty="0"/>
              <a:t>Don’t worry. One lesson that works with one class/school can crash with </a:t>
            </a:r>
            <a:r>
              <a:rPr lang="en-GB" dirty="0" smtClean="0"/>
              <a:t>another…</a:t>
            </a:r>
            <a:endParaRPr lang="en-GB" dirty="0"/>
          </a:p>
          <a:p>
            <a:pPr marL="457200" lvl="0" indent="-419100" rtl="0">
              <a:spcBef>
                <a:spcPts val="0"/>
              </a:spcBef>
              <a:buClr>
                <a:schemeClr val="dk1"/>
              </a:buClr>
              <a:buSzPct val="100000"/>
              <a:buFont typeface="Arial"/>
              <a:buChar char="●"/>
            </a:pPr>
            <a:r>
              <a:rPr lang="en-GB" dirty="0"/>
              <a:t>Know each </a:t>
            </a:r>
            <a:r>
              <a:rPr lang="en-GB" dirty="0" smtClean="0"/>
              <a:t>classes’ </a:t>
            </a:r>
            <a:r>
              <a:rPr lang="en-GB" dirty="0"/>
              <a:t>level and plan accordingly</a:t>
            </a:r>
          </a:p>
          <a:p>
            <a:pPr marL="457200" lvl="0" indent="-419100" rtl="0">
              <a:spcBef>
                <a:spcPts val="0"/>
              </a:spcBef>
              <a:buClr>
                <a:schemeClr val="dk1"/>
              </a:buClr>
              <a:buSzPct val="100000"/>
              <a:buFont typeface="Arial"/>
              <a:buChar char="●"/>
            </a:pPr>
            <a:r>
              <a:rPr lang="en-GB" dirty="0"/>
              <a:t>Talk with your JTE about what went wrong and how you can fix it.</a:t>
            </a:r>
          </a:p>
          <a:p>
            <a:pPr lvl="0">
              <a:spcBef>
                <a:spcPts val="0"/>
              </a:spcBef>
              <a:buNone/>
            </a:pPr>
            <a:endParaRPr dirty="0"/>
          </a:p>
        </p:txBody>
      </p:sp>
    </p:spTree>
    <p:extLst>
      <p:ext uri="{BB962C8B-B14F-4D97-AF65-F5344CB8AC3E}">
        <p14:creationId xmlns:p14="http://schemas.microsoft.com/office/powerpoint/2010/main" val="3147707019"/>
      </p:ext>
    </p:extLst>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GB"/>
              <a:t>Outside the Classroom	</a:t>
            </a:r>
          </a:p>
        </p:txBody>
      </p:sp>
      <p:sp>
        <p:nvSpPr>
          <p:cNvPr id="85" name="Shape 85"/>
          <p:cNvSpPr txBox="1">
            <a:spLocks noGrp="1"/>
          </p:cNvSpPr>
          <p:nvPr>
            <p:ph type="body" idx="1"/>
          </p:nvPr>
        </p:nvSpPr>
        <p:spPr>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GB" dirty="0"/>
              <a:t>Speech Contests</a:t>
            </a:r>
          </a:p>
          <a:p>
            <a:pPr marL="457200" lvl="0" indent="-419100" rtl="0">
              <a:spcBef>
                <a:spcPts val="0"/>
              </a:spcBef>
              <a:buClr>
                <a:schemeClr val="dk1"/>
              </a:buClr>
              <a:buSzPct val="100000"/>
              <a:buFont typeface="Arial"/>
              <a:buChar char="●"/>
            </a:pPr>
            <a:r>
              <a:rPr lang="en-GB" dirty="0"/>
              <a:t>English Boards</a:t>
            </a:r>
          </a:p>
          <a:p>
            <a:pPr marL="457200" lvl="0" indent="-419100" rtl="0">
              <a:spcBef>
                <a:spcPts val="0"/>
              </a:spcBef>
              <a:buClr>
                <a:schemeClr val="dk1"/>
              </a:buClr>
              <a:buSzPct val="100000"/>
              <a:buFont typeface="Arial"/>
              <a:buChar char="●"/>
            </a:pPr>
            <a:r>
              <a:rPr lang="en-GB" dirty="0"/>
              <a:t>Club Activities</a:t>
            </a:r>
          </a:p>
          <a:p>
            <a:pPr marL="457200" lvl="0" indent="-419100" rtl="0">
              <a:spcBef>
                <a:spcPts val="0"/>
              </a:spcBef>
              <a:buClr>
                <a:schemeClr val="dk1"/>
              </a:buClr>
              <a:buSzPct val="100000"/>
              <a:buFont typeface="Arial"/>
              <a:buChar char="●"/>
            </a:pPr>
            <a:r>
              <a:rPr lang="en-GB" dirty="0"/>
              <a:t>Class Observations</a:t>
            </a:r>
          </a:p>
          <a:p>
            <a:pPr marL="457200" lvl="0" indent="-419100" rtl="0">
              <a:spcBef>
                <a:spcPts val="0"/>
              </a:spcBef>
              <a:buClr>
                <a:schemeClr val="dk1"/>
              </a:buClr>
              <a:buSzPct val="100000"/>
              <a:buFont typeface="Arial"/>
              <a:buChar char="●"/>
            </a:pPr>
            <a:r>
              <a:rPr lang="en-GB" dirty="0"/>
              <a:t>English Clubs</a:t>
            </a:r>
          </a:p>
          <a:p>
            <a:pPr marL="457200" lvl="0" indent="-419100">
              <a:spcBef>
                <a:spcPts val="0"/>
              </a:spcBef>
              <a:buClr>
                <a:schemeClr val="dk1"/>
              </a:buClr>
              <a:buSzPct val="100000"/>
              <a:buFont typeface="Arial"/>
              <a:buChar char="●"/>
            </a:pPr>
            <a:r>
              <a:rPr lang="en-GB" dirty="0"/>
              <a:t>Field Trips</a:t>
            </a:r>
          </a:p>
        </p:txBody>
      </p:sp>
    </p:spTree>
    <p:extLst>
      <p:ext uri="{BB962C8B-B14F-4D97-AF65-F5344CB8AC3E}">
        <p14:creationId xmlns:p14="http://schemas.microsoft.com/office/powerpoint/2010/main" val="2357716904"/>
      </p:ext>
    </p:extLst>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title"/>
          </p:nvPr>
        </p:nvSpPr>
        <p:spPr>
          <a:prstGeom prst="rect">
            <a:avLst/>
          </a:prstGeom>
        </p:spPr>
        <p:txBody>
          <a:bodyPr lIns="91425" tIns="91425" rIns="91425" bIns="91425" anchor="b" anchorCtr="0">
            <a:noAutofit/>
          </a:bodyPr>
          <a:lstStyle/>
          <a:p>
            <a:pPr>
              <a:spcBef>
                <a:spcPts val="0"/>
              </a:spcBef>
              <a:buNone/>
            </a:pPr>
            <a:r>
              <a:rPr lang="en-GB" dirty="0"/>
              <a:t>Elementary School	</a:t>
            </a:r>
          </a:p>
        </p:txBody>
      </p:sp>
      <p:sp>
        <p:nvSpPr>
          <p:cNvPr id="67" name="Shape 67"/>
          <p:cNvSpPr txBox="1">
            <a:spLocks noGrp="1"/>
          </p:cNvSpPr>
          <p:nvPr>
            <p:ph type="body" idx="1"/>
          </p:nvPr>
        </p:nvSpPr>
        <p:spPr>
          <a:prstGeom prst="rect">
            <a:avLst/>
          </a:prstGeom>
        </p:spPr>
        <p:txBody>
          <a:bodyPr lIns="91425" tIns="91425" rIns="91425" bIns="91425" anchor="t" anchorCtr="0">
            <a:noAutofit/>
          </a:bodyPr>
          <a:lstStyle/>
          <a:p>
            <a:pPr marL="457200" lvl="0" indent="-419100" rtl="0">
              <a:spcBef>
                <a:spcPts val="0"/>
              </a:spcBef>
              <a:spcAft>
                <a:spcPts val="1600"/>
              </a:spcAft>
              <a:buClr>
                <a:srgbClr val="444444"/>
              </a:buClr>
              <a:buSzPct val="100000"/>
              <a:buFont typeface="Arial"/>
              <a:buChar char="●"/>
            </a:pPr>
            <a:r>
              <a:rPr lang="en-GB" dirty="0" smtClean="0"/>
              <a:t>You will be teaching 5th </a:t>
            </a:r>
            <a:r>
              <a:rPr lang="en-GB" dirty="0"/>
              <a:t>and 6th </a:t>
            </a:r>
            <a:r>
              <a:rPr lang="en-GB" dirty="0" smtClean="0"/>
              <a:t>grade</a:t>
            </a:r>
          </a:p>
          <a:p>
            <a:pPr marL="857250" lvl="1" indent="-419100">
              <a:spcAft>
                <a:spcPts val="1600"/>
              </a:spcAft>
              <a:buClr>
                <a:srgbClr val="444444"/>
              </a:buClr>
              <a:buSzPct val="100000"/>
              <a:buFont typeface="Arial"/>
              <a:buChar char="●"/>
            </a:pPr>
            <a:r>
              <a:rPr lang="en-GB" dirty="0" smtClean="0"/>
              <a:t>However, you may be asked to teach the younger grades from time to time.</a:t>
            </a:r>
            <a:endParaRPr lang="en-GB" dirty="0"/>
          </a:p>
          <a:p>
            <a:pPr marL="457200" lvl="0" indent="-419100" rtl="0">
              <a:spcBef>
                <a:spcPts val="0"/>
              </a:spcBef>
              <a:spcAft>
                <a:spcPts val="1600"/>
              </a:spcAft>
              <a:buClr>
                <a:srgbClr val="444444"/>
              </a:buClr>
              <a:buSzPct val="100000"/>
              <a:buFont typeface="Arial"/>
              <a:buChar char="●"/>
            </a:pPr>
            <a:r>
              <a:rPr lang="en-GB" dirty="0"/>
              <a:t>Your co-teacher is a regular elementary school teacher and </a:t>
            </a:r>
            <a:r>
              <a:rPr lang="en-GB" dirty="0" smtClean="0"/>
              <a:t>will speak little to no English along with every other teacher at that school.</a:t>
            </a:r>
          </a:p>
          <a:p>
            <a:pPr marL="457200" lvl="0" indent="-419100" rtl="0">
              <a:spcBef>
                <a:spcPts val="0"/>
              </a:spcBef>
              <a:spcAft>
                <a:spcPts val="1600"/>
              </a:spcAft>
              <a:buClr>
                <a:srgbClr val="444444"/>
              </a:buClr>
              <a:buSzPct val="100000"/>
              <a:buFont typeface="Arial"/>
              <a:buChar char="●"/>
            </a:pPr>
            <a:endParaRPr lang="en-GB" dirty="0" smtClean="0"/>
          </a:p>
          <a:p>
            <a:pPr marL="457200" lvl="0" indent="-419100" rtl="0">
              <a:spcBef>
                <a:spcPts val="0"/>
              </a:spcBef>
              <a:spcAft>
                <a:spcPts val="1600"/>
              </a:spcAft>
              <a:buClr>
                <a:srgbClr val="444444"/>
              </a:buClr>
              <a:buSzPct val="100000"/>
              <a:buFont typeface="Arial"/>
              <a:buChar char="●"/>
            </a:pPr>
            <a:endParaRPr lang="en-GB" dirty="0"/>
          </a:p>
          <a:p>
            <a:pPr lvl="0" rtl="0">
              <a:lnSpc>
                <a:spcPct val="175000"/>
              </a:lnSpc>
              <a:spcBef>
                <a:spcPts val="0"/>
              </a:spcBef>
              <a:spcAft>
                <a:spcPts val="1600"/>
              </a:spcAft>
              <a:buNone/>
            </a:pPr>
            <a:endParaRPr dirty="0">
              <a:solidFill>
                <a:srgbClr val="444444"/>
              </a:solidFill>
            </a:endParaRPr>
          </a:p>
          <a:p>
            <a:pPr lvl="0" rtl="0">
              <a:lnSpc>
                <a:spcPct val="115000"/>
              </a:lnSpc>
              <a:spcBef>
                <a:spcPts val="0"/>
              </a:spcBef>
              <a:buClr>
                <a:schemeClr val="dk1"/>
              </a:buClr>
              <a:buFont typeface="Arial"/>
              <a:buNone/>
            </a:pPr>
            <a:endParaRPr sz="900" dirty="0">
              <a:solidFill>
                <a:srgbClr val="444444"/>
              </a:solidFill>
            </a:endParaRPr>
          </a:p>
          <a:p>
            <a:pPr>
              <a:spcBef>
                <a:spcPts val="0"/>
              </a:spcBef>
              <a:buNone/>
            </a:pPr>
            <a:endParaRPr dirty="0"/>
          </a:p>
        </p:txBody>
      </p:sp>
    </p:spTree>
    <p:extLst>
      <p:ext uri="{BB962C8B-B14F-4D97-AF65-F5344CB8AC3E}">
        <p14:creationId xmlns:p14="http://schemas.microsoft.com/office/powerpoint/2010/main" val="615023251"/>
      </p:ext>
    </p:extLst>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Elementary School	</a:t>
            </a:r>
            <a:endParaRPr lang="en-US" dirty="0"/>
          </a:p>
        </p:txBody>
      </p:sp>
      <p:sp>
        <p:nvSpPr>
          <p:cNvPr id="3" name="Text Placeholder 2"/>
          <p:cNvSpPr>
            <a:spLocks noGrp="1"/>
          </p:cNvSpPr>
          <p:nvPr>
            <p:ph type="body" idx="1"/>
          </p:nvPr>
        </p:nvSpPr>
        <p:spPr/>
        <p:txBody>
          <a:bodyPr/>
          <a:lstStyle/>
          <a:p>
            <a:r>
              <a:rPr lang="en-US" dirty="0" smtClean="0"/>
              <a:t>Text books: Hi, Friends</a:t>
            </a:r>
          </a:p>
          <a:p>
            <a:r>
              <a:rPr lang="en-US" dirty="0" smtClean="0"/>
              <a:t>These books are very short!</a:t>
            </a:r>
          </a:p>
          <a:p>
            <a:r>
              <a:rPr lang="en-US" dirty="0"/>
              <a:t>Expand on these short chapters </a:t>
            </a:r>
          </a:p>
          <a:p>
            <a:r>
              <a:rPr lang="en-US" dirty="0" smtClean="0"/>
              <a:t>Have many games</a:t>
            </a:r>
          </a:p>
          <a:p>
            <a:r>
              <a:rPr lang="en-US" dirty="0" smtClean="0"/>
              <a:t>Prepare culture, holiday and other fun lessons in-between chapters</a:t>
            </a:r>
          </a:p>
          <a:p>
            <a:endParaRPr lang="en-US" dirty="0"/>
          </a:p>
        </p:txBody>
      </p:sp>
    </p:spTree>
    <p:extLst>
      <p:ext uri="{BB962C8B-B14F-4D97-AF65-F5344CB8AC3E}">
        <p14:creationId xmlns:p14="http://schemas.microsoft.com/office/powerpoint/2010/main" val="10461975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38200"/>
          </a:xfrm>
        </p:spPr>
        <p:txBody>
          <a:bodyPr>
            <a:normAutofit/>
          </a:bodyPr>
          <a:lstStyle/>
          <a:p>
            <a:r>
              <a:rPr lang="en-US" sz="2800" dirty="0" smtClean="0"/>
              <a:t>Sample Classroom Time Outline</a:t>
            </a:r>
            <a:endParaRPr lang="en-US" sz="2800" dirty="0"/>
          </a:p>
        </p:txBody>
      </p:sp>
      <p:sp>
        <p:nvSpPr>
          <p:cNvPr id="3" name="Text Placeholder 2"/>
          <p:cNvSpPr>
            <a:spLocks noGrp="1"/>
          </p:cNvSpPr>
          <p:nvPr>
            <p:ph type="body" idx="1"/>
          </p:nvPr>
        </p:nvSpPr>
        <p:spPr/>
        <p:txBody>
          <a:bodyPr/>
          <a:lstStyle/>
          <a:p>
            <a:r>
              <a:rPr lang="en-US" dirty="0" smtClean="0"/>
              <a:t>First period: 8:40am – 9:25am</a:t>
            </a:r>
          </a:p>
          <a:p>
            <a:pPr marL="514350" indent="-514350">
              <a:buFont typeface="+mj-lt"/>
              <a:buAutoNum type="arabicPeriod"/>
            </a:pPr>
            <a:r>
              <a:rPr lang="en-US" dirty="0" smtClean="0"/>
              <a:t>Greetings – 5 </a:t>
            </a:r>
            <a:r>
              <a:rPr lang="en-US" dirty="0" err="1" smtClean="0"/>
              <a:t>mins</a:t>
            </a:r>
            <a:endParaRPr lang="en-US" dirty="0" smtClean="0"/>
          </a:p>
          <a:p>
            <a:pPr marL="514350" indent="-514350">
              <a:buFont typeface="+mj-lt"/>
              <a:buAutoNum type="arabicPeriod"/>
            </a:pPr>
            <a:r>
              <a:rPr lang="en-US" dirty="0" smtClean="0"/>
              <a:t>Short review or song review - 5 </a:t>
            </a:r>
            <a:r>
              <a:rPr lang="en-US" dirty="0" err="1" smtClean="0"/>
              <a:t>mins</a:t>
            </a:r>
            <a:endParaRPr lang="en-US" dirty="0" smtClean="0"/>
          </a:p>
          <a:p>
            <a:pPr marL="514350" indent="-514350">
              <a:buFont typeface="+mj-lt"/>
              <a:buAutoNum type="arabicPeriod"/>
            </a:pPr>
            <a:r>
              <a:rPr lang="en-US" dirty="0" smtClean="0"/>
              <a:t>Main Lesson – 15-20 </a:t>
            </a:r>
            <a:r>
              <a:rPr lang="en-US" dirty="0" err="1" smtClean="0"/>
              <a:t>mins</a:t>
            </a:r>
            <a:endParaRPr lang="en-US" dirty="0" smtClean="0"/>
          </a:p>
          <a:p>
            <a:pPr marL="914400" lvl="1" indent="-514350"/>
            <a:r>
              <a:rPr lang="en-US" dirty="0" smtClean="0"/>
              <a:t>Introduction of lesson</a:t>
            </a:r>
          </a:p>
          <a:p>
            <a:pPr marL="914400" lvl="1" indent="-514350"/>
            <a:r>
              <a:rPr lang="en-US" dirty="0" smtClean="0"/>
              <a:t>Speaking practice</a:t>
            </a:r>
          </a:p>
          <a:p>
            <a:pPr marL="914400" lvl="1" indent="-514350"/>
            <a:r>
              <a:rPr lang="en-US" dirty="0" smtClean="0"/>
              <a:t>Activity, group practice, writing (advanced students).</a:t>
            </a:r>
          </a:p>
          <a:p>
            <a:pPr marL="514350" indent="-514350">
              <a:buFont typeface="+mj-lt"/>
              <a:buAutoNum type="arabicPeriod"/>
            </a:pPr>
            <a:r>
              <a:rPr lang="en-US" dirty="0" smtClean="0"/>
              <a:t>Games, questions, review - 5-10 </a:t>
            </a:r>
            <a:r>
              <a:rPr lang="en-US" dirty="0" err="1" smtClean="0"/>
              <a:t>mins</a:t>
            </a:r>
            <a:endParaRPr lang="en-US" dirty="0" smtClean="0"/>
          </a:p>
          <a:p>
            <a:pPr marL="514350" indent="-514350">
              <a:buFont typeface="+mj-lt"/>
              <a:buAutoNum type="arabicPeriod"/>
            </a:pPr>
            <a:r>
              <a:rPr lang="en-US" dirty="0" smtClean="0"/>
              <a:t>Student reflection/class surveys – 5 </a:t>
            </a:r>
            <a:r>
              <a:rPr lang="en-US" dirty="0" err="1" smtClean="0"/>
              <a:t>mins</a:t>
            </a:r>
            <a:endParaRPr lang="en-US" dirty="0" smtClean="0"/>
          </a:p>
          <a:p>
            <a:pPr marL="514350" indent="-514350">
              <a:buFont typeface="+mj-lt"/>
              <a:buAutoNum type="arabicPeriod"/>
            </a:pPr>
            <a:endParaRPr lang="en-US" dirty="0" smtClean="0"/>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val="31757690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457200" y="274637"/>
            <a:ext cx="8229600" cy="1143200"/>
          </a:xfrm>
          <a:prstGeom prst="rect">
            <a:avLst/>
          </a:prstGeom>
        </p:spPr>
        <p:txBody>
          <a:bodyPr lIns="91425" tIns="91425" rIns="91425" bIns="91425" anchor="b" anchorCtr="0">
            <a:noAutofit/>
          </a:bodyPr>
          <a:lstStyle/>
          <a:p>
            <a:pPr>
              <a:spcBef>
                <a:spcPts val="0"/>
              </a:spcBef>
              <a:buNone/>
            </a:pPr>
            <a:r>
              <a:rPr lang="en-GB"/>
              <a:t>Questions to Ask</a:t>
            </a:r>
          </a:p>
        </p:txBody>
      </p:sp>
      <p:sp>
        <p:nvSpPr>
          <p:cNvPr id="61" name="Shape 61"/>
          <p:cNvSpPr txBox="1">
            <a:spLocks noGrp="1"/>
          </p:cNvSpPr>
          <p:nvPr>
            <p:ph type="body" idx="1"/>
          </p:nvPr>
        </p:nvSpPr>
        <p:spPr>
          <a:xfrm>
            <a:off x="457200" y="1600201"/>
            <a:ext cx="8229600" cy="4967599"/>
          </a:xfrm>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GB"/>
              <a:t>When do I have to arrive at school?</a:t>
            </a:r>
          </a:p>
          <a:p>
            <a:pPr marL="457200" lvl="0" indent="-419100" rtl="0">
              <a:spcBef>
                <a:spcPts val="0"/>
              </a:spcBef>
              <a:buClr>
                <a:schemeClr val="dk1"/>
              </a:buClr>
              <a:buSzPct val="100000"/>
              <a:buFont typeface="Arial"/>
              <a:buChar char="●"/>
            </a:pPr>
            <a:r>
              <a:rPr lang="en-GB"/>
              <a:t>What should I prepare?</a:t>
            </a:r>
          </a:p>
          <a:p>
            <a:pPr marL="457200" lvl="0" indent="-419100" rtl="0">
              <a:spcBef>
                <a:spcPts val="0"/>
              </a:spcBef>
              <a:buClr>
                <a:schemeClr val="dk1"/>
              </a:buClr>
              <a:buSzPct val="100000"/>
              <a:buFont typeface="Arial"/>
              <a:buChar char="●"/>
            </a:pPr>
            <a:r>
              <a:rPr lang="en-GB"/>
              <a:t>What is today’s schedule?</a:t>
            </a:r>
          </a:p>
          <a:p>
            <a:pPr marL="457200" lvl="0" indent="-419100" rtl="0">
              <a:spcBef>
                <a:spcPts val="0"/>
              </a:spcBef>
              <a:buClr>
                <a:schemeClr val="dk1"/>
              </a:buClr>
              <a:buSzPct val="100000"/>
              <a:buFont typeface="Arial"/>
              <a:buChar char="●"/>
            </a:pPr>
            <a:r>
              <a:rPr lang="en-GB"/>
              <a:t>Are there any changes to the schedule?</a:t>
            </a:r>
          </a:p>
          <a:p>
            <a:pPr marL="457200" lvl="0" indent="-419100" rtl="0">
              <a:spcBef>
                <a:spcPts val="0"/>
              </a:spcBef>
              <a:buClr>
                <a:schemeClr val="dk1"/>
              </a:buClr>
              <a:buSzPct val="100000"/>
              <a:buFont typeface="Arial"/>
              <a:buChar char="●"/>
            </a:pPr>
            <a:r>
              <a:rPr lang="en-GB"/>
              <a:t>Are there any exams? Events? School trips?</a:t>
            </a:r>
          </a:p>
          <a:p>
            <a:pPr marL="457200" lvl="0" indent="-419100" rtl="0">
              <a:spcBef>
                <a:spcPts val="0"/>
              </a:spcBef>
              <a:buClr>
                <a:schemeClr val="dk1"/>
              </a:buClr>
              <a:buSzPct val="100000"/>
              <a:buFont typeface="Arial"/>
              <a:buChar char="●"/>
            </a:pPr>
            <a:r>
              <a:rPr lang="en-GB"/>
              <a:t>When should I leave?</a:t>
            </a:r>
          </a:p>
          <a:p>
            <a:pPr marL="457200" lvl="0" indent="-419100">
              <a:spcBef>
                <a:spcPts val="0"/>
              </a:spcBef>
              <a:buClr>
                <a:schemeClr val="dk1"/>
              </a:buClr>
              <a:buSzPct val="100000"/>
              <a:buFont typeface="Arial"/>
              <a:buChar char="●"/>
            </a:pPr>
            <a:r>
              <a:rPr lang="en-GB"/>
              <a:t>Can I get the yearly schedule?</a:t>
            </a:r>
          </a:p>
        </p:txBody>
      </p:sp>
    </p:spTree>
    <p:extLst>
      <p:ext uri="{BB962C8B-B14F-4D97-AF65-F5344CB8AC3E}">
        <p14:creationId xmlns:p14="http://schemas.microsoft.com/office/powerpoint/2010/main" val="1702701706"/>
      </p:ext>
    </p:extLst>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457200" y="274637"/>
            <a:ext cx="8229600" cy="1143200"/>
          </a:xfrm>
          <a:prstGeom prst="rect">
            <a:avLst/>
          </a:prstGeom>
        </p:spPr>
        <p:txBody>
          <a:bodyPr lIns="91425" tIns="91425" rIns="91425" bIns="91425" anchor="b" anchorCtr="0">
            <a:noAutofit/>
          </a:bodyPr>
          <a:lstStyle/>
          <a:p>
            <a:pPr>
              <a:spcBef>
                <a:spcPts val="0"/>
              </a:spcBef>
              <a:buNone/>
            </a:pPr>
            <a:r>
              <a:rPr lang="en-GB"/>
              <a:t>Stickers GET!</a:t>
            </a:r>
          </a:p>
        </p:txBody>
      </p:sp>
      <p:sp>
        <p:nvSpPr>
          <p:cNvPr id="79" name="Shape 79"/>
          <p:cNvSpPr txBox="1">
            <a:spLocks noGrp="1"/>
          </p:cNvSpPr>
          <p:nvPr>
            <p:ph type="body" idx="1"/>
          </p:nvPr>
        </p:nvSpPr>
        <p:spPr>
          <a:xfrm>
            <a:off x="457200" y="1600201"/>
            <a:ext cx="8229600" cy="4967599"/>
          </a:xfrm>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Char char="●"/>
            </a:pPr>
            <a:r>
              <a:rPr lang="en-GB" dirty="0"/>
              <a:t>Everybody, from 1st year elementary to 3rd year middle school, loves stickers.</a:t>
            </a:r>
          </a:p>
          <a:p>
            <a:pPr marL="457200" lvl="0" indent="-419100" rtl="0">
              <a:spcBef>
                <a:spcPts val="0"/>
              </a:spcBef>
              <a:buClr>
                <a:schemeClr val="dk1"/>
              </a:buClr>
              <a:buSzPct val="100000"/>
              <a:buFont typeface="Arial"/>
              <a:buChar char="●"/>
            </a:pPr>
            <a:r>
              <a:rPr lang="en-GB" dirty="0"/>
              <a:t>When you go home for vacation, come back with loads of stickers.</a:t>
            </a:r>
          </a:p>
          <a:p>
            <a:pPr lvl="0" rtl="0">
              <a:spcBef>
                <a:spcPts val="0"/>
              </a:spcBef>
              <a:buNone/>
            </a:pPr>
            <a:endParaRPr dirty="0"/>
          </a:p>
        </p:txBody>
      </p:sp>
    </p:spTree>
    <p:extLst>
      <p:ext uri="{BB962C8B-B14F-4D97-AF65-F5344CB8AC3E}">
        <p14:creationId xmlns:p14="http://schemas.microsoft.com/office/powerpoint/2010/main" val="329012615"/>
      </p:ext>
    </p:extLst>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457200" y="274637"/>
            <a:ext cx="8229600" cy="1143200"/>
          </a:xfrm>
          <a:prstGeom prst="rect">
            <a:avLst/>
          </a:prstGeom>
        </p:spPr>
        <p:txBody>
          <a:bodyPr lIns="91425" tIns="91425" rIns="91425" bIns="91425" anchor="b" anchorCtr="0">
            <a:noAutofit/>
          </a:bodyPr>
          <a:lstStyle/>
          <a:p>
            <a:pPr algn="ctr">
              <a:spcBef>
                <a:spcPts val="0"/>
              </a:spcBef>
              <a:buNone/>
            </a:pPr>
            <a:r>
              <a:rPr lang="en-GB"/>
              <a:t>Game Ideas</a:t>
            </a:r>
          </a:p>
        </p:txBody>
      </p:sp>
      <p:sp>
        <p:nvSpPr>
          <p:cNvPr id="91" name="Shape 91"/>
          <p:cNvSpPr txBox="1">
            <a:spLocks noGrp="1"/>
          </p:cNvSpPr>
          <p:nvPr>
            <p:ph type="body" idx="1"/>
          </p:nvPr>
        </p:nvSpPr>
        <p:spPr>
          <a:xfrm>
            <a:off x="457200" y="1600201"/>
            <a:ext cx="8229600" cy="4967599"/>
          </a:xfrm>
          <a:prstGeom prst="rect">
            <a:avLst/>
          </a:prstGeom>
        </p:spPr>
        <p:txBody>
          <a:bodyPr lIns="91425" tIns="91425" rIns="91425" bIns="91425" anchor="t" anchorCtr="0">
            <a:noAutofit/>
          </a:bodyPr>
          <a:lstStyle/>
          <a:p>
            <a:pPr algn="ctr" rtl="0">
              <a:spcBef>
                <a:spcPts val="0"/>
              </a:spcBef>
              <a:buNone/>
            </a:pPr>
            <a:r>
              <a:rPr lang="en-GB" dirty="0"/>
              <a:t>Jeopardy</a:t>
            </a:r>
          </a:p>
          <a:p>
            <a:pPr algn="ctr" rtl="0">
              <a:spcBef>
                <a:spcPts val="0"/>
              </a:spcBef>
              <a:buNone/>
            </a:pPr>
            <a:r>
              <a:rPr lang="en-GB" dirty="0"/>
              <a:t>PowerPoint games</a:t>
            </a:r>
          </a:p>
          <a:p>
            <a:pPr algn="ctr" rtl="0">
              <a:spcBef>
                <a:spcPts val="0"/>
              </a:spcBef>
              <a:buNone/>
            </a:pPr>
            <a:r>
              <a:rPr lang="en-GB" dirty="0"/>
              <a:t>.gifs</a:t>
            </a:r>
          </a:p>
          <a:p>
            <a:pPr algn="ctr" rtl="0">
              <a:spcBef>
                <a:spcPts val="0"/>
              </a:spcBef>
              <a:buNone/>
            </a:pPr>
            <a:r>
              <a:rPr lang="en-GB" dirty="0"/>
              <a:t>Bingo</a:t>
            </a:r>
          </a:p>
          <a:p>
            <a:pPr algn="ctr" rtl="0">
              <a:spcBef>
                <a:spcPts val="0"/>
              </a:spcBef>
              <a:buNone/>
            </a:pPr>
            <a:r>
              <a:rPr lang="en-GB" dirty="0" smtClean="0"/>
              <a:t>Battleship</a:t>
            </a:r>
            <a:endParaRPr lang="en-GB" dirty="0"/>
          </a:p>
          <a:p>
            <a:pPr algn="ctr">
              <a:spcBef>
                <a:spcPts val="0"/>
              </a:spcBef>
              <a:buNone/>
            </a:pPr>
            <a:r>
              <a:rPr lang="en-GB" dirty="0"/>
              <a:t>Pass the </a:t>
            </a:r>
            <a:r>
              <a:rPr lang="en-GB" dirty="0" smtClean="0"/>
              <a:t>ball</a:t>
            </a:r>
          </a:p>
          <a:p>
            <a:pPr algn="ctr">
              <a:spcBef>
                <a:spcPts val="0"/>
              </a:spcBef>
              <a:buNone/>
            </a:pPr>
            <a:r>
              <a:rPr lang="en-GB" dirty="0" smtClean="0"/>
              <a:t>Ninja </a:t>
            </a:r>
            <a:r>
              <a:rPr lang="en-GB" dirty="0" err="1" smtClean="0"/>
              <a:t>Gaiden</a:t>
            </a:r>
            <a:endParaRPr lang="en-GB" dirty="0" smtClean="0"/>
          </a:p>
          <a:p>
            <a:pPr algn="ctr">
              <a:spcBef>
                <a:spcPts val="0"/>
              </a:spcBef>
              <a:buNone/>
            </a:pPr>
            <a:r>
              <a:rPr lang="en-GB" dirty="0" smtClean="0"/>
              <a:t>Fly Swatters</a:t>
            </a:r>
          </a:p>
          <a:p>
            <a:pPr algn="ctr">
              <a:spcBef>
                <a:spcPts val="0"/>
              </a:spcBef>
              <a:buNone/>
            </a:pPr>
            <a:r>
              <a:rPr lang="en-GB" dirty="0" smtClean="0"/>
              <a:t>Fruits Basket</a:t>
            </a:r>
          </a:p>
          <a:p>
            <a:pPr algn="ctr">
              <a:spcBef>
                <a:spcPts val="0"/>
              </a:spcBef>
              <a:buNone/>
            </a:pPr>
            <a:r>
              <a:rPr lang="en-GB" dirty="0" smtClean="0"/>
              <a:t>Castles</a:t>
            </a:r>
          </a:p>
          <a:p>
            <a:pPr algn="ctr">
              <a:spcBef>
                <a:spcPts val="0"/>
              </a:spcBef>
              <a:buNone/>
            </a:pPr>
            <a:r>
              <a:rPr lang="en-GB" dirty="0" smtClean="0"/>
              <a:t>Dice off</a:t>
            </a:r>
            <a:endParaRPr lang="en-GB" dirty="0"/>
          </a:p>
        </p:txBody>
      </p:sp>
    </p:spTree>
    <p:extLst>
      <p:ext uri="{BB962C8B-B14F-4D97-AF65-F5344CB8AC3E}">
        <p14:creationId xmlns:p14="http://schemas.microsoft.com/office/powerpoint/2010/main" val="3495865589"/>
      </p:ext>
    </p:extLst>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457200" y="274637"/>
            <a:ext cx="8229600" cy="1143200"/>
          </a:xfrm>
          <a:prstGeom prst="rect">
            <a:avLst/>
          </a:prstGeom>
        </p:spPr>
        <p:txBody>
          <a:bodyPr lIns="91425" tIns="91425" rIns="91425" bIns="91425" anchor="b" anchorCtr="0">
            <a:noAutofit/>
          </a:bodyPr>
          <a:lstStyle/>
          <a:p>
            <a:pPr>
              <a:spcBef>
                <a:spcPts val="0"/>
              </a:spcBef>
              <a:buNone/>
            </a:pPr>
            <a:r>
              <a:rPr lang="en-GB"/>
              <a:t>Know that Face</a:t>
            </a:r>
          </a:p>
        </p:txBody>
      </p:sp>
      <p:sp>
        <p:nvSpPr>
          <p:cNvPr id="97" name="Shape 97"/>
          <p:cNvSpPr txBox="1">
            <a:spLocks noGrp="1"/>
          </p:cNvSpPr>
          <p:nvPr>
            <p:ph type="body" idx="1"/>
          </p:nvPr>
        </p:nvSpPr>
        <p:spPr>
          <a:xfrm>
            <a:off x="457200" y="1600201"/>
            <a:ext cx="8229600" cy="4967599"/>
          </a:xfrm>
          <a:prstGeom prst="rect">
            <a:avLst/>
          </a:prstGeom>
        </p:spPr>
        <p:txBody>
          <a:bodyPr lIns="91425" tIns="91425" rIns="91425" bIns="91425" anchor="t" anchorCtr="0">
            <a:noAutofit/>
          </a:bodyPr>
          <a:lstStyle/>
          <a:p>
            <a:pPr>
              <a:spcBef>
                <a:spcPts val="0"/>
              </a:spcBef>
              <a:buNone/>
            </a:pPr>
            <a:r>
              <a:rPr lang="en-GB" dirty="0" smtClean="0"/>
              <a:t>PASSPORTS</a:t>
            </a:r>
          </a:p>
          <a:p>
            <a:pPr>
              <a:spcBef>
                <a:spcPts val="0"/>
              </a:spcBef>
              <a:buNone/>
            </a:pPr>
            <a:r>
              <a:rPr lang="en-GB" dirty="0" smtClean="0"/>
              <a:t>Name Cards</a:t>
            </a:r>
          </a:p>
          <a:p>
            <a:pPr>
              <a:spcBef>
                <a:spcPts val="0"/>
              </a:spcBef>
              <a:buNone/>
            </a:pPr>
            <a:endParaRPr lang="en-GB" dirty="0"/>
          </a:p>
        </p:txBody>
      </p:sp>
    </p:spTree>
    <p:extLst>
      <p:ext uri="{BB962C8B-B14F-4D97-AF65-F5344CB8AC3E}">
        <p14:creationId xmlns:p14="http://schemas.microsoft.com/office/powerpoint/2010/main" val="803123248"/>
      </p:ext>
    </p:extLst>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457200" y="274637"/>
            <a:ext cx="8229600" cy="1143200"/>
          </a:xfrm>
          <a:prstGeom prst="rect">
            <a:avLst/>
          </a:prstGeom>
        </p:spPr>
        <p:txBody>
          <a:bodyPr lIns="91425" tIns="91425" rIns="91425" bIns="91425" anchor="b" anchorCtr="0">
            <a:noAutofit/>
          </a:bodyPr>
          <a:lstStyle/>
          <a:p>
            <a:pPr>
              <a:spcBef>
                <a:spcPts val="0"/>
              </a:spcBef>
              <a:buNone/>
            </a:pPr>
            <a:r>
              <a:rPr lang="en-GB"/>
              <a:t>Common Problems</a:t>
            </a:r>
          </a:p>
        </p:txBody>
      </p:sp>
      <p:sp>
        <p:nvSpPr>
          <p:cNvPr id="103" name="Shape 103"/>
          <p:cNvSpPr txBox="1">
            <a:spLocks noGrp="1"/>
          </p:cNvSpPr>
          <p:nvPr>
            <p:ph type="body" idx="1"/>
          </p:nvPr>
        </p:nvSpPr>
        <p:spPr>
          <a:xfrm>
            <a:off x="457200" y="1600201"/>
            <a:ext cx="8229600" cy="4967599"/>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170475702"/>
      </p:ext>
    </p:extLst>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457200" y="274637"/>
            <a:ext cx="8229600" cy="1143200"/>
          </a:xfrm>
          <a:prstGeom prst="rect">
            <a:avLst/>
          </a:prstGeom>
        </p:spPr>
        <p:txBody>
          <a:bodyPr lIns="91425" tIns="91425" rIns="91425" bIns="91425" anchor="b" anchorCtr="0">
            <a:noAutofit/>
          </a:bodyPr>
          <a:lstStyle/>
          <a:p>
            <a:pPr>
              <a:spcBef>
                <a:spcPts val="0"/>
              </a:spcBef>
              <a:buNone/>
            </a:pPr>
            <a:r>
              <a:rPr lang="en-GB"/>
              <a:t>Questions</a:t>
            </a:r>
          </a:p>
        </p:txBody>
      </p:sp>
      <p:sp>
        <p:nvSpPr>
          <p:cNvPr id="109" name="Shape 109"/>
          <p:cNvSpPr txBox="1">
            <a:spLocks noGrp="1"/>
          </p:cNvSpPr>
          <p:nvPr>
            <p:ph type="body" idx="1"/>
          </p:nvPr>
        </p:nvSpPr>
        <p:spPr>
          <a:xfrm>
            <a:off x="457200" y="1600201"/>
            <a:ext cx="8229600" cy="4967599"/>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018426294"/>
      </p:ext>
    </p:extLst>
  </p:cSld>
  <p:clrMapOvr>
    <a:masterClrMapping/>
  </p:clrMapOvr>
  <p:transition spd="slow">
    <p:cu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55</TotalTime>
  <Words>1301</Words>
  <PresentationFormat>On-screen Show (4:3)</PresentationFormat>
  <Paragraphs>126</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Apothecary</vt:lpstr>
      <vt:lpstr>PowerPoint Presentation</vt:lpstr>
      <vt:lpstr>Dont Panic!</vt:lpstr>
      <vt:lpstr>Let’s Start Simple - JHS</vt:lpstr>
      <vt:lpstr>Junior High School</vt:lpstr>
      <vt:lpstr>Brief Outline of a Day</vt:lpstr>
      <vt:lpstr>Let’s enjoy lesson planning</vt:lpstr>
      <vt:lpstr>Communicating with JTEs/HRTs</vt:lpstr>
      <vt:lpstr>When things go bad...</vt:lpstr>
      <vt:lpstr>Outside the Classroom </vt:lpstr>
      <vt:lpstr>Elementary School </vt:lpstr>
      <vt:lpstr>Elementary School </vt:lpstr>
      <vt:lpstr>Sample Classroom Time Outline</vt:lpstr>
      <vt:lpstr>Questions to Ask</vt:lpstr>
      <vt:lpstr>Stickers GET!</vt:lpstr>
      <vt:lpstr>Game Ideas</vt:lpstr>
      <vt:lpstr>Know that Face</vt:lpstr>
      <vt:lpstr>Common Problems</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2015-08-12T00:31:11Z</cp:lastPrinted>
  <dcterms:created xsi:type="dcterms:W3CDTF">2015-07-31T02:26:34Z</dcterms:created>
  <dcterms:modified xsi:type="dcterms:W3CDTF">2015-08-12T00:31:16Z</dcterms:modified>
</cp:coreProperties>
</file>